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Spline Sans"/>
      <p:regular r:id="rId24"/>
    </p:embeddedFont>
    <p:embeddedFont>
      <p:font typeface="Spline Sans"/>
      <p:regular r:id="rId25"/>
    </p:embeddedFont>
    <p:embeddedFont>
      <p:font typeface="Barlow"/>
      <p:regular r:id="rId26"/>
    </p:embeddedFont>
    <p:embeddedFont>
      <p:font typeface="Barlow"/>
      <p:regular r:id="rId27"/>
    </p:embeddedFont>
    <p:embeddedFont>
      <p:font typeface="Barlow"/>
      <p:regular r:id="rId28"/>
    </p:embeddedFont>
    <p:embeddedFont>
      <p:font typeface="Barlow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sv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6" Type="http://schemas.openxmlformats.org/officeDocument/2006/relationships/image" Target="../media/image-12-6.png"/><Relationship Id="rId7" Type="http://schemas.openxmlformats.org/officeDocument/2006/relationships/image" Target="../media/image-12-7.svg"/><Relationship Id="rId8" Type="http://schemas.openxmlformats.org/officeDocument/2006/relationships/image" Target="../media/image-12-8.png"/><Relationship Id="rId9" Type="http://schemas.openxmlformats.org/officeDocument/2006/relationships/image" Target="../media/image-12-9.sv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sv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svg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6" Type="http://schemas.openxmlformats.org/officeDocument/2006/relationships/image" Target="../media/image-13-6.png"/><Relationship Id="rId7" Type="http://schemas.openxmlformats.org/officeDocument/2006/relationships/image" Target="../media/image-13-7.svg"/><Relationship Id="rId8" Type="http://schemas.openxmlformats.org/officeDocument/2006/relationships/image" Target="../media/image-13-8.png"/><Relationship Id="rId9" Type="http://schemas.openxmlformats.org/officeDocument/2006/relationships/image" Target="../media/image-13-9.sv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svg"/><Relationship Id="rId12" Type="http://schemas.openxmlformats.org/officeDocument/2006/relationships/slideLayout" Target="../slideLayouts/slideLayout14.xml"/><Relationship Id="rId1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svg"/><Relationship Id="rId4" Type="http://schemas.openxmlformats.org/officeDocument/2006/relationships/image" Target="../media/image-14-4.png"/><Relationship Id="rId5" Type="http://schemas.openxmlformats.org/officeDocument/2006/relationships/image" Target="../media/image-14-5.svg"/><Relationship Id="rId6" Type="http://schemas.openxmlformats.org/officeDocument/2006/relationships/image" Target="../media/image-14-6.png"/><Relationship Id="rId7" Type="http://schemas.openxmlformats.org/officeDocument/2006/relationships/image" Target="../media/image-14-7.svg"/><Relationship Id="rId8" Type="http://schemas.openxmlformats.org/officeDocument/2006/relationships/image" Target="../media/image-14-8.png"/><Relationship Id="rId9" Type="http://schemas.openxmlformats.org/officeDocument/2006/relationships/image" Target="../media/image-14-9.sv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svg"/><Relationship Id="rId12" Type="http://schemas.openxmlformats.org/officeDocument/2006/relationships/slideLayout" Target="../slideLayouts/slideLayout15.xml"/><Relationship Id="rId1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svg"/><Relationship Id="rId4" Type="http://schemas.openxmlformats.org/officeDocument/2006/relationships/image" Target="../media/image-15-4.png"/><Relationship Id="rId5" Type="http://schemas.openxmlformats.org/officeDocument/2006/relationships/image" Target="../media/image-15-5.svg"/><Relationship Id="rId6" Type="http://schemas.openxmlformats.org/officeDocument/2006/relationships/image" Target="../media/image-15-6.png"/><Relationship Id="rId7" Type="http://schemas.openxmlformats.org/officeDocument/2006/relationships/image" Target="../media/image-15-7.svg"/><Relationship Id="rId8" Type="http://schemas.openxmlformats.org/officeDocument/2006/relationships/image" Target="../media/image-15-8.png"/><Relationship Id="rId9" Type="http://schemas.openxmlformats.org/officeDocument/2006/relationships/image" Target="../media/image-15-9.svg"/><Relationship Id="rId10" Type="http://schemas.openxmlformats.org/officeDocument/2006/relationships/slideLayout" Target="../slideLayouts/slideLayout16.xml"/><Relationship Id="rId11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svg"/><Relationship Id="rId4" Type="http://schemas.openxmlformats.org/officeDocument/2006/relationships/image" Target="../media/image-16-4.png"/><Relationship Id="rId5" Type="http://schemas.openxmlformats.org/officeDocument/2006/relationships/image" Target="../media/image-16-5.svg"/><Relationship Id="rId6" Type="http://schemas.openxmlformats.org/officeDocument/2006/relationships/image" Target="../media/image-16-6.png"/><Relationship Id="rId7" Type="http://schemas.openxmlformats.org/officeDocument/2006/relationships/image" Target="../media/image-16-7.svg"/><Relationship Id="rId8" Type="http://schemas.openxmlformats.org/officeDocument/2006/relationships/image" Target="../media/image-16-8.png"/><Relationship Id="rId9" Type="http://schemas.openxmlformats.org/officeDocument/2006/relationships/image" Target="../media/image-16-9.svg"/><Relationship Id="rId10" Type="http://schemas.openxmlformats.org/officeDocument/2006/relationships/slideLayout" Target="../slideLayouts/slideLayout17.xml"/><Relationship Id="rId11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svg"/><Relationship Id="rId12" Type="http://schemas.openxmlformats.org/officeDocument/2006/relationships/slideLayout" Target="../slideLayouts/slideLayout3.xml"/><Relationship Id="rId1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976199"/>
            <a:ext cx="12902327" cy="2057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200"/>
              </a:lnSpc>
              <a:buNone/>
            </a:pPr>
            <a:r>
              <a:rPr lang="en-US" sz="12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RTO Face Scan</a:t>
            </a:r>
            <a:endParaRPr lang="en-US" sz="12950" dirty="0"/>
          </a:p>
        </p:txBody>
      </p:sp>
      <p:sp>
        <p:nvSpPr>
          <p:cNvPr id="5" name="Text 2"/>
          <p:cNvSpPr/>
          <p:nvPr/>
        </p:nvSpPr>
        <p:spPr>
          <a:xfrm>
            <a:off x="4160639" y="4403884"/>
            <a:ext cx="6309003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AI Driver Identification System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864037" y="518564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Regional Transport Office &amp; Traffic Police Initiative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8583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Presented by: GOVIND CHAUDHARI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91932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919329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258633" y="501729"/>
            <a:ext cx="4113014" cy="405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1: Face Recognition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098738" y="980242"/>
            <a:ext cx="243292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99% Accuracy Target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32" y="1557814"/>
            <a:ext cx="11993404" cy="43416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18964" y="4860504"/>
            <a:ext cx="2670623" cy="33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Matching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518964" y="3551899"/>
            <a:ext cx="2670623" cy="33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Analysis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518964" y="2229941"/>
            <a:ext cx="2670623" cy="33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Detection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38532" y="6104692"/>
            <a:ext cx="6585466" cy="1065252"/>
          </a:xfrm>
          <a:prstGeom prst="roundRect">
            <a:avLst>
              <a:gd name="adj" fmla="val 103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15672" y="6104692"/>
            <a:ext cx="91440" cy="1065252"/>
          </a:xfrm>
          <a:prstGeom prst="roundRect">
            <a:avLst>
              <a:gd name="adj" fmla="val 299329"/>
            </a:avLst>
          </a:prstGeom>
          <a:solidFill>
            <a:srgbClr val="16FFBB"/>
          </a:solidFill>
          <a:ln/>
        </p:spPr>
      </p:sp>
      <p:sp>
        <p:nvSpPr>
          <p:cNvPr id="12" name="Text 8"/>
          <p:cNvSpPr/>
          <p:nvPr/>
        </p:nvSpPr>
        <p:spPr>
          <a:xfrm>
            <a:off x="912376" y="6309955"/>
            <a:ext cx="2027396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Algorithm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912376" y="6672739"/>
            <a:ext cx="610635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Euclidean Distance Matching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7406402" y="6104692"/>
            <a:ext cx="6585466" cy="1065252"/>
          </a:xfrm>
          <a:prstGeom prst="roundRect">
            <a:avLst>
              <a:gd name="adj" fmla="val 103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383542" y="6104692"/>
            <a:ext cx="91440" cy="1065252"/>
          </a:xfrm>
          <a:prstGeom prst="roundRect">
            <a:avLst>
              <a:gd name="adj" fmla="val 299329"/>
            </a:avLst>
          </a:prstGeom>
          <a:solidFill>
            <a:srgbClr val="29DDDA"/>
          </a:solidFill>
          <a:ln/>
        </p:spPr>
      </p:sp>
      <p:sp>
        <p:nvSpPr>
          <p:cNvPr id="16" name="Text 12"/>
          <p:cNvSpPr/>
          <p:nvPr/>
        </p:nvSpPr>
        <p:spPr>
          <a:xfrm>
            <a:off x="7680246" y="6309955"/>
            <a:ext cx="2027396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Threshold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7680246" y="6672739"/>
            <a:ext cx="610635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0.6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(Strict matching)</a:t>
            </a:r>
            <a:endParaRPr lang="en-US" sz="1400" dirty="0"/>
          </a:p>
        </p:txBody>
      </p:sp>
      <p:sp>
        <p:nvSpPr>
          <p:cNvPr id="18" name="Shape 14"/>
          <p:cNvSpPr/>
          <p:nvPr/>
        </p:nvSpPr>
        <p:spPr>
          <a:xfrm>
            <a:off x="638532" y="7352348"/>
            <a:ext cx="6585466" cy="1065252"/>
          </a:xfrm>
          <a:prstGeom prst="roundRect">
            <a:avLst>
              <a:gd name="adj" fmla="val 103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615672" y="7352348"/>
            <a:ext cx="91440" cy="1065252"/>
          </a:xfrm>
          <a:prstGeom prst="roundRect">
            <a:avLst>
              <a:gd name="adj" fmla="val 299329"/>
            </a:avLst>
          </a:prstGeom>
          <a:solidFill>
            <a:srgbClr val="37A7E7"/>
          </a:solidFill>
          <a:ln/>
        </p:spPr>
      </p:sp>
      <p:sp>
        <p:nvSpPr>
          <p:cNvPr id="20" name="Text 16"/>
          <p:cNvSpPr/>
          <p:nvPr/>
        </p:nvSpPr>
        <p:spPr>
          <a:xfrm>
            <a:off x="912376" y="7557611"/>
            <a:ext cx="2027396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</a:t>
            </a:r>
            <a:endParaRPr lang="en-US" sz="1550" dirty="0"/>
          </a:p>
        </p:txBody>
      </p:sp>
      <p:sp>
        <p:nvSpPr>
          <p:cNvPr id="21" name="Text 17"/>
          <p:cNvSpPr/>
          <p:nvPr/>
        </p:nvSpPr>
        <p:spPr>
          <a:xfrm>
            <a:off x="912376" y="7920395"/>
            <a:ext cx="610635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Detects in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~100ms</a:t>
            </a:r>
            <a:endParaRPr lang="en-US" sz="1400" dirty="0"/>
          </a:p>
        </p:txBody>
      </p:sp>
      <p:sp>
        <p:nvSpPr>
          <p:cNvPr id="22" name="Shape 18"/>
          <p:cNvSpPr/>
          <p:nvPr/>
        </p:nvSpPr>
        <p:spPr>
          <a:xfrm>
            <a:off x="7406402" y="7352348"/>
            <a:ext cx="6585466" cy="1065252"/>
          </a:xfrm>
          <a:prstGeom prst="roundRect">
            <a:avLst>
              <a:gd name="adj" fmla="val 103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7383542" y="7352348"/>
            <a:ext cx="91440" cy="1065252"/>
          </a:xfrm>
          <a:prstGeom prst="roundRect">
            <a:avLst>
              <a:gd name="adj" fmla="val 299329"/>
            </a:avLst>
          </a:prstGeom>
          <a:solidFill>
            <a:srgbClr val="091231"/>
          </a:solidFill>
          <a:ln/>
        </p:spPr>
      </p:sp>
      <p:sp>
        <p:nvSpPr>
          <p:cNvPr id="24" name="Text 20"/>
          <p:cNvSpPr/>
          <p:nvPr/>
        </p:nvSpPr>
        <p:spPr>
          <a:xfrm>
            <a:off x="7680246" y="7557611"/>
            <a:ext cx="2027396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Privacy</a:t>
            </a:r>
            <a:endParaRPr lang="en-US" sz="1550" dirty="0"/>
          </a:p>
        </p:txBody>
      </p:sp>
      <p:sp>
        <p:nvSpPr>
          <p:cNvPr id="25" name="Text 21"/>
          <p:cNvSpPr/>
          <p:nvPr/>
        </p:nvSpPr>
        <p:spPr>
          <a:xfrm>
            <a:off x="7680246" y="7920395"/>
            <a:ext cx="610635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Stores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mathematical descriptors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not raw images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996458" y="579596"/>
            <a:ext cx="463736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2: Smart E-Challan</a:t>
            </a:r>
            <a:endParaRPr lang="en-US" sz="2900" dirty="0"/>
          </a:p>
        </p:txBody>
      </p:sp>
      <p:sp>
        <p:nvSpPr>
          <p:cNvPr id="5" name="Shape 2"/>
          <p:cNvSpPr/>
          <p:nvPr/>
        </p:nvSpPr>
        <p:spPr>
          <a:xfrm>
            <a:off x="734139" y="1360289"/>
            <a:ext cx="6476167" cy="1217890"/>
          </a:xfrm>
          <a:prstGeom prst="roundRect">
            <a:avLst>
              <a:gd name="adj" fmla="val 901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1279" y="1360289"/>
            <a:ext cx="91440" cy="1217890"/>
          </a:xfrm>
          <a:prstGeom prst="roundRect">
            <a:avLst>
              <a:gd name="adj" fmla="val 344105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1035248" y="1592818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Compliance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35248" y="2010013"/>
            <a:ext cx="594252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Compliant with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Motor Vehicles (Amendment) Act, 2019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19975" y="1360289"/>
            <a:ext cx="6476286" cy="1217890"/>
          </a:xfrm>
          <a:prstGeom prst="roundRect">
            <a:avLst>
              <a:gd name="adj" fmla="val 9010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7115" y="1360289"/>
            <a:ext cx="91440" cy="1217890"/>
          </a:xfrm>
          <a:prstGeom prst="roundRect">
            <a:avLst>
              <a:gd name="adj" fmla="val 344105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7721084" y="1592818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Functionality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721084" y="2010013"/>
            <a:ext cx="594264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Auto-calculates total fines and generates print-ready receipts.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4139" y="2814161"/>
            <a:ext cx="13162121" cy="4835843"/>
          </a:xfrm>
          <a:prstGeom prst="roundRect">
            <a:avLst>
              <a:gd name="adj" fmla="val 650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41759" y="2821781"/>
            <a:ext cx="13146881" cy="602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1667" y="2955250"/>
            <a:ext cx="396001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Violation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5338643" y="2955250"/>
            <a:ext cx="395478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Fine (₹)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9720382" y="2955250"/>
            <a:ext cx="39585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Category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741759" y="3424357"/>
            <a:ext cx="13146881" cy="602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51667" y="3557826"/>
            <a:ext cx="396001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Helmet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5338643" y="3557826"/>
            <a:ext cx="395478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₹1,000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9720382" y="3557826"/>
            <a:ext cx="39585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General</a:t>
            </a:r>
            <a:endParaRPr lang="en-US" sz="1650" dirty="0"/>
          </a:p>
        </p:txBody>
      </p:sp>
      <p:sp>
        <p:nvSpPr>
          <p:cNvPr id="22" name="Shape 19"/>
          <p:cNvSpPr/>
          <p:nvPr/>
        </p:nvSpPr>
        <p:spPr>
          <a:xfrm>
            <a:off x="741759" y="4026932"/>
            <a:ext cx="13146881" cy="602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951667" y="4160401"/>
            <a:ext cx="396001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Signal Jumping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5338643" y="4160401"/>
            <a:ext cx="395478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₹1,000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9720382" y="4160401"/>
            <a:ext cx="39585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General</a:t>
            </a:r>
            <a:endParaRPr lang="en-US" sz="1650" dirty="0"/>
          </a:p>
        </p:txBody>
      </p:sp>
      <p:sp>
        <p:nvSpPr>
          <p:cNvPr id="26" name="Shape 23"/>
          <p:cNvSpPr/>
          <p:nvPr/>
        </p:nvSpPr>
        <p:spPr>
          <a:xfrm>
            <a:off x="741759" y="4629507"/>
            <a:ext cx="13146881" cy="602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951667" y="4762976"/>
            <a:ext cx="396001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Mobile Use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5338643" y="4762976"/>
            <a:ext cx="395478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₹5,000</a:t>
            </a:r>
            <a:endParaRPr lang="en-US" sz="1650" dirty="0"/>
          </a:p>
        </p:txBody>
      </p:sp>
      <p:sp>
        <p:nvSpPr>
          <p:cNvPr id="29" name="Text 26"/>
          <p:cNvSpPr/>
          <p:nvPr/>
        </p:nvSpPr>
        <p:spPr>
          <a:xfrm>
            <a:off x="9720382" y="4762976"/>
            <a:ext cx="39585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Dangerous</a:t>
            </a:r>
            <a:endParaRPr lang="en-US" sz="1650" dirty="0"/>
          </a:p>
        </p:txBody>
      </p:sp>
      <p:sp>
        <p:nvSpPr>
          <p:cNvPr id="30" name="Shape 27"/>
          <p:cNvSpPr/>
          <p:nvPr/>
        </p:nvSpPr>
        <p:spPr>
          <a:xfrm>
            <a:off x="741759" y="5232083"/>
            <a:ext cx="13146881" cy="602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951667" y="5365552"/>
            <a:ext cx="396001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Over-speeding</a:t>
            </a:r>
            <a:endParaRPr lang="en-US" sz="1650" dirty="0"/>
          </a:p>
        </p:txBody>
      </p:sp>
      <p:sp>
        <p:nvSpPr>
          <p:cNvPr id="32" name="Text 29"/>
          <p:cNvSpPr/>
          <p:nvPr/>
        </p:nvSpPr>
        <p:spPr>
          <a:xfrm>
            <a:off x="5338643" y="5365552"/>
            <a:ext cx="395478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₹2,000</a:t>
            </a:r>
            <a:endParaRPr lang="en-US" sz="1650" dirty="0"/>
          </a:p>
        </p:txBody>
      </p:sp>
      <p:sp>
        <p:nvSpPr>
          <p:cNvPr id="33" name="Text 30"/>
          <p:cNvSpPr/>
          <p:nvPr/>
        </p:nvSpPr>
        <p:spPr>
          <a:xfrm>
            <a:off x="9720382" y="5365552"/>
            <a:ext cx="39585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Speed</a:t>
            </a:r>
            <a:endParaRPr lang="en-US" sz="1650" dirty="0"/>
          </a:p>
        </p:txBody>
      </p:sp>
      <p:sp>
        <p:nvSpPr>
          <p:cNvPr id="34" name="Shape 31"/>
          <p:cNvSpPr/>
          <p:nvPr/>
        </p:nvSpPr>
        <p:spPr>
          <a:xfrm>
            <a:off x="741759" y="5834658"/>
            <a:ext cx="13146881" cy="602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951667" y="5968127"/>
            <a:ext cx="396001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Drunk Driving</a:t>
            </a:r>
            <a:endParaRPr lang="en-US" sz="1650" dirty="0"/>
          </a:p>
        </p:txBody>
      </p:sp>
      <p:sp>
        <p:nvSpPr>
          <p:cNvPr id="36" name="Text 33"/>
          <p:cNvSpPr/>
          <p:nvPr/>
        </p:nvSpPr>
        <p:spPr>
          <a:xfrm>
            <a:off x="5338643" y="5968127"/>
            <a:ext cx="395478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₹10,000</a:t>
            </a:r>
            <a:endParaRPr lang="en-US" sz="1650" dirty="0"/>
          </a:p>
        </p:txBody>
      </p:sp>
      <p:sp>
        <p:nvSpPr>
          <p:cNvPr id="37" name="Text 34"/>
          <p:cNvSpPr/>
          <p:nvPr/>
        </p:nvSpPr>
        <p:spPr>
          <a:xfrm>
            <a:off x="9720382" y="5968127"/>
            <a:ext cx="39585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Severe</a:t>
            </a:r>
            <a:endParaRPr lang="en-US" sz="1650" dirty="0"/>
          </a:p>
        </p:txBody>
      </p:sp>
      <p:sp>
        <p:nvSpPr>
          <p:cNvPr id="38" name="Shape 35"/>
          <p:cNvSpPr/>
          <p:nvPr/>
        </p:nvSpPr>
        <p:spPr>
          <a:xfrm>
            <a:off x="741759" y="6437233"/>
            <a:ext cx="13146881" cy="602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951667" y="6570702"/>
            <a:ext cx="396001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License</a:t>
            </a:r>
            <a:endParaRPr lang="en-US" sz="1650" dirty="0"/>
          </a:p>
        </p:txBody>
      </p:sp>
      <p:sp>
        <p:nvSpPr>
          <p:cNvPr id="40" name="Text 37"/>
          <p:cNvSpPr/>
          <p:nvPr/>
        </p:nvSpPr>
        <p:spPr>
          <a:xfrm>
            <a:off x="5338643" y="6570702"/>
            <a:ext cx="395478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₹5,000</a:t>
            </a:r>
            <a:endParaRPr lang="en-US" sz="1650" dirty="0"/>
          </a:p>
        </p:txBody>
      </p:sp>
      <p:sp>
        <p:nvSpPr>
          <p:cNvPr id="41" name="Text 38"/>
          <p:cNvSpPr/>
          <p:nvPr/>
        </p:nvSpPr>
        <p:spPr>
          <a:xfrm>
            <a:off x="9720382" y="6570702"/>
            <a:ext cx="39585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License</a:t>
            </a:r>
            <a:endParaRPr lang="en-US" sz="1650" dirty="0"/>
          </a:p>
        </p:txBody>
      </p:sp>
      <p:sp>
        <p:nvSpPr>
          <p:cNvPr id="42" name="Shape 39"/>
          <p:cNvSpPr/>
          <p:nvPr/>
        </p:nvSpPr>
        <p:spPr>
          <a:xfrm>
            <a:off x="741759" y="7039808"/>
            <a:ext cx="13146881" cy="602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40"/>
          <p:cNvSpPr/>
          <p:nvPr/>
        </p:nvSpPr>
        <p:spPr>
          <a:xfrm>
            <a:off x="951667" y="7173278"/>
            <a:ext cx="396001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Overloading</a:t>
            </a:r>
            <a:endParaRPr lang="en-US" sz="1650" dirty="0"/>
          </a:p>
        </p:txBody>
      </p:sp>
      <p:sp>
        <p:nvSpPr>
          <p:cNvPr id="44" name="Text 41"/>
          <p:cNvSpPr/>
          <p:nvPr/>
        </p:nvSpPr>
        <p:spPr>
          <a:xfrm>
            <a:off x="5338643" y="7173278"/>
            <a:ext cx="395478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₹20,000</a:t>
            </a:r>
            <a:endParaRPr lang="en-US" sz="1650" dirty="0"/>
          </a:p>
        </p:txBody>
      </p:sp>
      <p:sp>
        <p:nvSpPr>
          <p:cNvPr id="45" name="Text 42"/>
          <p:cNvSpPr/>
          <p:nvPr/>
        </p:nvSpPr>
        <p:spPr>
          <a:xfrm>
            <a:off x="9720382" y="7173278"/>
            <a:ext cx="39585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Vehicle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105513" y="1755458"/>
            <a:ext cx="641937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3: Analytics Dashboard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4815840" y="2402681"/>
            <a:ext cx="49986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insights for decision makers.</a:t>
            </a:r>
            <a:endParaRPr lang="en-US" sz="2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037" y="3115866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40416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Violation Types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64037" y="4532709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Donut Chart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682" y="3115866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67682" y="40416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 of Day Analysis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5267682" y="4532709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 Chart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1328" y="3115866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1328" y="40416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Heatmaps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9671328" y="4532709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Geolocation</a:t>
            </a:r>
            <a:endParaRPr lang="en-US" sz="1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037" y="5205413"/>
            <a:ext cx="617220" cy="617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64037" y="61312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Total Collection</a:t>
            </a:r>
            <a:endParaRPr lang="en-US" sz="21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7682" y="5205413"/>
            <a:ext cx="617220" cy="61722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267682" y="61312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Active Officers</a:t>
            </a:r>
            <a:endParaRPr lang="en-US" sz="21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1328" y="5205413"/>
            <a:ext cx="617220" cy="61722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671328" y="6131242"/>
            <a:ext cx="29071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Repeat Offender Rates</a:t>
            </a:r>
            <a:endParaRPr lang="en-US" sz="21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20640" y="1507093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Additional Features</a:t>
            </a:r>
            <a:endParaRPr lang="en-US" sz="3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037" y="2425898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33517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Bilingual Support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864037" y="3842742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Instant toggle between English, Hindi, and Gujarati.</a:t>
            </a:r>
            <a:endParaRPr lang="en-US" sz="1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682" y="2425898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67682" y="33517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Payment Gateway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5267682" y="3842742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Integrated UPI, Card, and Net Banking simulation.</a:t>
            </a:r>
            <a:endParaRPr lang="en-US" sz="1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1328" y="2425898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1328" y="33517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Notifications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9671328" y="3842742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Auto-SMS and Email alerts to offenders.</a:t>
            </a:r>
            <a:endParaRPr lang="en-US" sz="19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037" y="4910495"/>
            <a:ext cx="617220" cy="617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64037" y="58363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Doc Verification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864037" y="6327338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Upload &amp; verify License/RC instantly.</a:t>
            </a:r>
            <a:endParaRPr lang="en-US" sz="19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69505" y="4910495"/>
            <a:ext cx="617220" cy="61722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469505" y="58363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Geolocation</a:t>
            </a:r>
            <a:endParaRPr lang="en-US" sz="2150" dirty="0"/>
          </a:p>
        </p:txBody>
      </p:sp>
      <p:sp>
        <p:nvSpPr>
          <p:cNvPr id="19" name="Text 11"/>
          <p:cNvSpPr/>
          <p:nvPr/>
        </p:nvSpPr>
        <p:spPr>
          <a:xfrm>
            <a:off x="7469505" y="6327338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Tags exact location of every violation.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20640" y="2240161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Officer Workflow</a:t>
            </a:r>
            <a:endParaRPr lang="en-US" sz="3450" dirty="0"/>
          </a:p>
        </p:txBody>
      </p:sp>
      <p:sp>
        <p:nvSpPr>
          <p:cNvPr id="5" name="Shape 2"/>
          <p:cNvSpPr/>
          <p:nvPr/>
        </p:nvSpPr>
        <p:spPr>
          <a:xfrm>
            <a:off x="864037" y="315896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146" y="3272076"/>
            <a:ext cx="329089" cy="3290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66280" y="32437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Login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666280" y="3734753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Officer authenticates via secure login.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5267682" y="315896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792" y="3272076"/>
            <a:ext cx="329089" cy="3290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69925" y="32437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6069925" y="3734753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Point camera at driver. System beeps on match.</a:t>
            </a:r>
            <a:endParaRPr lang="en-US" sz="1900" dirty="0"/>
          </a:p>
        </p:txBody>
      </p:sp>
      <p:sp>
        <p:nvSpPr>
          <p:cNvPr id="13" name="Shape 8"/>
          <p:cNvSpPr/>
          <p:nvPr/>
        </p:nvSpPr>
        <p:spPr>
          <a:xfrm>
            <a:off x="9671328" y="315896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4437" y="3272076"/>
            <a:ext cx="329089" cy="32908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473571" y="32437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Verify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10473571" y="3734753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Driver details (Name, License, History) appear.</a:t>
            </a:r>
            <a:endParaRPr lang="en-US" sz="1900" dirty="0"/>
          </a:p>
        </p:txBody>
      </p:sp>
      <p:sp>
        <p:nvSpPr>
          <p:cNvPr id="17" name="Shape 11"/>
          <p:cNvSpPr/>
          <p:nvPr/>
        </p:nvSpPr>
        <p:spPr>
          <a:xfrm>
            <a:off x="864037" y="50186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146" y="5131713"/>
            <a:ext cx="329089" cy="32908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666280" y="510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Action</a:t>
            </a:r>
            <a:endParaRPr lang="en-US" sz="2150" dirty="0"/>
          </a:p>
        </p:txBody>
      </p:sp>
      <p:sp>
        <p:nvSpPr>
          <p:cNvPr id="20" name="Text 13"/>
          <p:cNvSpPr/>
          <p:nvPr/>
        </p:nvSpPr>
        <p:spPr>
          <a:xfrm>
            <a:off x="1666280" y="5594390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Select violations from checklist.</a:t>
            </a:r>
            <a:endParaRPr lang="en-US" sz="1900" dirty="0"/>
          </a:p>
        </p:txBody>
      </p:sp>
      <p:sp>
        <p:nvSpPr>
          <p:cNvPr id="21" name="Shape 14"/>
          <p:cNvSpPr/>
          <p:nvPr/>
        </p:nvSpPr>
        <p:spPr>
          <a:xfrm>
            <a:off x="7469505" y="50186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2614" y="5131713"/>
            <a:ext cx="329089" cy="329089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8271748" y="510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Issue</a:t>
            </a:r>
            <a:endParaRPr lang="en-US" sz="2150" dirty="0"/>
          </a:p>
        </p:txBody>
      </p:sp>
      <p:sp>
        <p:nvSpPr>
          <p:cNvPr id="24" name="Text 16"/>
          <p:cNvSpPr/>
          <p:nvPr/>
        </p:nvSpPr>
        <p:spPr>
          <a:xfrm>
            <a:off x="8271748" y="5594390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Click "Generate Challan". Print &amp; Send SMS.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14913" y="1381125"/>
            <a:ext cx="460045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Specifications</a:t>
            </a:r>
            <a:endParaRPr lang="en-US" sz="3450" dirty="0"/>
          </a:p>
        </p:txBody>
      </p:sp>
      <p:sp>
        <p:nvSpPr>
          <p:cNvPr id="5" name="Shape 2"/>
          <p:cNvSpPr/>
          <p:nvPr/>
        </p:nvSpPr>
        <p:spPr>
          <a:xfrm>
            <a:off x="864037" y="2670215"/>
            <a:ext cx="6327696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864037" y="2639735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3657600" y="2299930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771" y="2522101"/>
            <a:ext cx="296228" cy="2962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41333" y="328743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 Resolution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141333" y="3778448"/>
            <a:ext cx="57731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416x416 pixels (Optimized for speed)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7438549" y="2670215"/>
            <a:ext cx="6327815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7438549" y="2639735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10232112" y="2299930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4283" y="2522101"/>
            <a:ext cx="296228" cy="29622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715845" y="328743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Size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715845" y="3778448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~6MB (Lightweight)</a:t>
            </a:r>
            <a:endParaRPr lang="en-US" sz="1900" dirty="0"/>
          </a:p>
        </p:txBody>
      </p:sp>
      <p:sp>
        <p:nvSpPr>
          <p:cNvPr id="17" name="Shape 12"/>
          <p:cNvSpPr/>
          <p:nvPr/>
        </p:nvSpPr>
        <p:spPr>
          <a:xfrm>
            <a:off x="864037" y="5067895"/>
            <a:ext cx="6327696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864037" y="5037415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9" name="Shape 14"/>
          <p:cNvSpPr/>
          <p:nvPr/>
        </p:nvSpPr>
        <p:spPr>
          <a:xfrm>
            <a:off x="3657600" y="469761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9771" y="4919782"/>
            <a:ext cx="296228" cy="2962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41333" y="56851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Frame Rate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1141333" y="6176129"/>
            <a:ext cx="57731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~10-15 FPS on standard hardware</a:t>
            </a:r>
            <a:endParaRPr lang="en-US" sz="1900" dirty="0"/>
          </a:p>
        </p:txBody>
      </p:sp>
      <p:sp>
        <p:nvSpPr>
          <p:cNvPr id="23" name="Shape 17"/>
          <p:cNvSpPr/>
          <p:nvPr/>
        </p:nvSpPr>
        <p:spPr>
          <a:xfrm>
            <a:off x="7438549" y="5067895"/>
            <a:ext cx="6327815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4" name="Shape 18"/>
          <p:cNvSpPr/>
          <p:nvPr/>
        </p:nvSpPr>
        <p:spPr>
          <a:xfrm>
            <a:off x="7438549" y="5037415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091231"/>
          </a:solidFill>
          <a:ln/>
        </p:spPr>
      </p:sp>
      <p:sp>
        <p:nvSpPr>
          <p:cNvPr id="25" name="Shape 19"/>
          <p:cNvSpPr/>
          <p:nvPr/>
        </p:nvSpPr>
        <p:spPr>
          <a:xfrm>
            <a:off x="10232112" y="469761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4283" y="4919782"/>
            <a:ext cx="296228" cy="29622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715845" y="56851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Browser Support</a:t>
            </a:r>
            <a:endParaRPr lang="en-US" sz="2150" dirty="0"/>
          </a:p>
        </p:txBody>
      </p:sp>
      <p:sp>
        <p:nvSpPr>
          <p:cNvPr id="28" name="Text 21"/>
          <p:cNvSpPr/>
          <p:nvPr/>
        </p:nvSpPr>
        <p:spPr>
          <a:xfrm>
            <a:off x="7715845" y="6176129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Chrome 90+, Edge, Firefox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20640" y="188737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Roadmap</a:t>
            </a:r>
            <a:endParaRPr lang="en-US" sz="3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037" y="2837021"/>
            <a:ext cx="246817" cy="246817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864037" y="3195280"/>
            <a:ext cx="6327696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7" name="Text 3"/>
          <p:cNvSpPr/>
          <p:nvPr/>
        </p:nvSpPr>
        <p:spPr>
          <a:xfrm>
            <a:off x="864037" y="33795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 2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64037" y="3870603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 with National VAHAN/SARATHI Database.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8549" y="2837021"/>
            <a:ext cx="246817" cy="246817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7438549" y="3195280"/>
            <a:ext cx="632781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1" name="Text 6"/>
          <p:cNvSpPr/>
          <p:nvPr/>
        </p:nvSpPr>
        <p:spPr>
          <a:xfrm>
            <a:off x="7438549" y="33795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 3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7438549" y="3870603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Dedicated Mobile App (Android/iOS).</a:t>
            </a:r>
            <a:endParaRPr lang="en-US" sz="19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037" y="4728448"/>
            <a:ext cx="246817" cy="246817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864037" y="5086707"/>
            <a:ext cx="6327696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5" name="Text 9"/>
          <p:cNvSpPr/>
          <p:nvPr/>
        </p:nvSpPr>
        <p:spPr>
          <a:xfrm>
            <a:off x="864037" y="52710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 4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864037" y="5762030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Number Plate Recognition (ANPR) integration.</a:t>
            </a:r>
            <a:endParaRPr lang="en-US" sz="19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8549" y="4728448"/>
            <a:ext cx="246817" cy="246817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7438549" y="5086707"/>
            <a:ext cx="6327815" cy="3048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9" name="Text 12"/>
          <p:cNvSpPr/>
          <p:nvPr/>
        </p:nvSpPr>
        <p:spPr>
          <a:xfrm>
            <a:off x="7438549" y="52710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 5</a:t>
            </a:r>
            <a:endParaRPr lang="en-US" sz="2150" dirty="0"/>
          </a:p>
        </p:txBody>
      </p:sp>
      <p:sp>
        <p:nvSpPr>
          <p:cNvPr id="20" name="Text 13"/>
          <p:cNvSpPr/>
          <p:nvPr/>
        </p:nvSpPr>
        <p:spPr>
          <a:xfrm>
            <a:off x="7438549" y="5762030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Predictive AI to identify accident hotspots.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28800" y="2709982"/>
            <a:ext cx="10972800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800"/>
              </a:lnSpc>
              <a:buNone/>
            </a:pPr>
            <a:r>
              <a:rPr lang="en-US" sz="8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</a:t>
            </a:r>
            <a:endParaRPr lang="en-US" sz="8600" dirty="0"/>
          </a:p>
        </p:txBody>
      </p:sp>
      <p:sp>
        <p:nvSpPr>
          <p:cNvPr id="5" name="Text 2"/>
          <p:cNvSpPr/>
          <p:nvPr/>
        </p:nvSpPr>
        <p:spPr>
          <a:xfrm>
            <a:off x="864037" y="44518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RTO Face Scan Project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1245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Transforming Traffic Enforcement with AI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213985" y="662583"/>
            <a:ext cx="4202311" cy="525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Executive Summary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827246" y="1542455"/>
            <a:ext cx="1297590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RTO Face Scan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is an AI-powered system designed to revolutionize traffic enforcement in India.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27246" y="2186464"/>
            <a:ext cx="4167664" cy="2832021"/>
          </a:xfrm>
          <a:prstGeom prst="roundRect">
            <a:avLst>
              <a:gd name="adj" fmla="val 1252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86445" y="2445663"/>
            <a:ext cx="709136" cy="709136"/>
          </a:xfrm>
          <a:prstGeom prst="roundRect">
            <a:avLst>
              <a:gd name="adj" fmla="val 12893275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470" y="2640687"/>
            <a:ext cx="319088" cy="319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6445" y="339113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Instant Identification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086445" y="3861197"/>
            <a:ext cx="3649266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face recognition (&lt; 2s).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5231249" y="2186464"/>
            <a:ext cx="4167783" cy="2832021"/>
          </a:xfrm>
          <a:prstGeom prst="roundRect">
            <a:avLst>
              <a:gd name="adj" fmla="val 1252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90448" y="2445663"/>
            <a:ext cx="709136" cy="709136"/>
          </a:xfrm>
          <a:prstGeom prst="roundRect">
            <a:avLst>
              <a:gd name="adj" fmla="val 12893275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5473" y="2640687"/>
            <a:ext cx="319088" cy="3190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90448" y="339113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Digital E-Challans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5490448" y="3861197"/>
            <a:ext cx="3649385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Paperless, instant fine generation.</a:t>
            </a:r>
            <a:endParaRPr lang="en-US" sz="1850" dirty="0"/>
          </a:p>
        </p:txBody>
      </p:sp>
      <p:sp>
        <p:nvSpPr>
          <p:cNvPr id="16" name="Shape 11"/>
          <p:cNvSpPr/>
          <p:nvPr/>
        </p:nvSpPr>
        <p:spPr>
          <a:xfrm>
            <a:off x="9635371" y="2186464"/>
            <a:ext cx="4167664" cy="2832021"/>
          </a:xfrm>
          <a:prstGeom prst="roundRect">
            <a:avLst>
              <a:gd name="adj" fmla="val 1252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94570" y="2445663"/>
            <a:ext cx="709136" cy="709136"/>
          </a:xfrm>
          <a:prstGeom prst="roundRect">
            <a:avLst>
              <a:gd name="adj" fmla="val 12893275"/>
            </a:avLst>
          </a:prstGeom>
          <a:solidFill>
            <a:srgbClr val="37A7E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9594" y="2640687"/>
            <a:ext cx="319088" cy="3190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94570" y="339113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Analytics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9894570" y="3861197"/>
            <a:ext cx="3649266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Data-driven traffic management.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9894570" y="4381143"/>
            <a:ext cx="3649266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22" name="Shape 16"/>
          <p:cNvSpPr/>
          <p:nvPr/>
        </p:nvSpPr>
        <p:spPr>
          <a:xfrm>
            <a:off x="827246" y="5254823"/>
            <a:ext cx="6369725" cy="2312075"/>
          </a:xfrm>
          <a:prstGeom prst="roundRect">
            <a:avLst>
              <a:gd name="adj" fmla="val 1533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3" name="Shape 17"/>
          <p:cNvSpPr/>
          <p:nvPr/>
        </p:nvSpPr>
        <p:spPr>
          <a:xfrm>
            <a:off x="1086445" y="5514023"/>
            <a:ext cx="709136" cy="709136"/>
          </a:xfrm>
          <a:prstGeom prst="roundRect">
            <a:avLst>
              <a:gd name="adj" fmla="val 12893275"/>
            </a:avLst>
          </a:prstGeom>
          <a:solidFill>
            <a:srgbClr val="091231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1470" y="5709047"/>
            <a:ext cx="319088" cy="31908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1086445" y="645949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Multi-Language</a:t>
            </a:r>
            <a:endParaRPr lang="en-US" sz="2050" dirty="0"/>
          </a:p>
        </p:txBody>
      </p:sp>
      <p:sp>
        <p:nvSpPr>
          <p:cNvPr id="26" name="Text 19"/>
          <p:cNvSpPr/>
          <p:nvPr/>
        </p:nvSpPr>
        <p:spPr>
          <a:xfrm>
            <a:off x="1086445" y="6929557"/>
            <a:ext cx="585132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English, Hindi, Gujarati.</a:t>
            </a:r>
            <a:endParaRPr lang="en-US" sz="1850" dirty="0"/>
          </a:p>
        </p:txBody>
      </p:sp>
      <p:sp>
        <p:nvSpPr>
          <p:cNvPr id="27" name="Shape 20"/>
          <p:cNvSpPr/>
          <p:nvPr/>
        </p:nvSpPr>
        <p:spPr>
          <a:xfrm>
            <a:off x="7433310" y="5254823"/>
            <a:ext cx="6369725" cy="2312075"/>
          </a:xfrm>
          <a:prstGeom prst="roundRect">
            <a:avLst>
              <a:gd name="adj" fmla="val 1533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8" name="Shape 21"/>
          <p:cNvSpPr/>
          <p:nvPr/>
        </p:nvSpPr>
        <p:spPr>
          <a:xfrm>
            <a:off x="7692509" y="5514023"/>
            <a:ext cx="709136" cy="709136"/>
          </a:xfrm>
          <a:prstGeom prst="roundRect">
            <a:avLst>
              <a:gd name="adj" fmla="val 12893275"/>
            </a:avLst>
          </a:prstGeom>
          <a:solidFill>
            <a:srgbClr val="16FFBB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87533" y="5709047"/>
            <a:ext cx="319088" cy="319088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7692509" y="645949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Secure</a:t>
            </a:r>
            <a:endParaRPr lang="en-US" sz="2050" dirty="0"/>
          </a:p>
        </p:txBody>
      </p:sp>
      <p:sp>
        <p:nvSpPr>
          <p:cNvPr id="31" name="Text 23"/>
          <p:cNvSpPr/>
          <p:nvPr/>
        </p:nvSpPr>
        <p:spPr>
          <a:xfrm>
            <a:off x="7692509" y="6929557"/>
            <a:ext cx="585132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Localized data processing and privacy focus.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1780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Challenge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864037" y="2683431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Current Issues</a:t>
            </a:r>
            <a:endParaRPr lang="en-US" sz="2550" dirty="0"/>
          </a:p>
        </p:txBody>
      </p:sp>
      <p:sp>
        <p:nvSpPr>
          <p:cNvPr id="6" name="Shape 3"/>
          <p:cNvSpPr/>
          <p:nvPr/>
        </p:nvSpPr>
        <p:spPr>
          <a:xfrm>
            <a:off x="864037" y="3508296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1234202" y="3372564"/>
            <a:ext cx="57798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Verification is slow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397097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29DDDA"/>
          </a:solidFill>
          <a:ln/>
        </p:spPr>
      </p:sp>
      <p:sp>
        <p:nvSpPr>
          <p:cNvPr id="9" name="Text 6"/>
          <p:cNvSpPr/>
          <p:nvPr/>
        </p:nvSpPr>
        <p:spPr>
          <a:xfrm>
            <a:off x="1234202" y="4261366"/>
            <a:ext cx="57798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Physical license checks cause jams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285899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37A7E7"/>
          </a:solidFill>
          <a:ln/>
        </p:spPr>
      </p:sp>
      <p:sp>
        <p:nvSpPr>
          <p:cNvPr id="11" name="Text 8"/>
          <p:cNvSpPr/>
          <p:nvPr/>
        </p:nvSpPr>
        <p:spPr>
          <a:xfrm>
            <a:off x="1234202" y="5150168"/>
            <a:ext cx="57798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Paper challans are easily lost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174700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091231"/>
          </a:solidFill>
          <a:ln/>
        </p:spPr>
      </p:sp>
      <p:sp>
        <p:nvSpPr>
          <p:cNvPr id="13" name="Text 10"/>
          <p:cNvSpPr/>
          <p:nvPr/>
        </p:nvSpPr>
        <p:spPr>
          <a:xfrm>
            <a:off x="1234202" y="6038969"/>
            <a:ext cx="57798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Hard to track repeat offenders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623929" y="2683431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Operational Gaps</a:t>
            </a:r>
            <a:endParaRPr lang="en-US" sz="2550" dirty="0"/>
          </a:p>
        </p:txBody>
      </p:sp>
      <p:sp>
        <p:nvSpPr>
          <p:cNvPr id="15" name="Shape 12"/>
          <p:cNvSpPr/>
          <p:nvPr/>
        </p:nvSpPr>
        <p:spPr>
          <a:xfrm>
            <a:off x="7623929" y="3508296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16FFBB"/>
          </a:solidFill>
          <a:ln/>
        </p:spPr>
      </p:sp>
      <p:sp>
        <p:nvSpPr>
          <p:cNvPr id="16" name="Text 13"/>
          <p:cNvSpPr/>
          <p:nvPr/>
        </p:nvSpPr>
        <p:spPr>
          <a:xfrm>
            <a:off x="7994094" y="3372564"/>
            <a:ext cx="57798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Lack of real-time data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7623929" y="4397097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29DDDA"/>
          </a:solidFill>
          <a:ln/>
        </p:spPr>
      </p:sp>
      <p:sp>
        <p:nvSpPr>
          <p:cNvPr id="18" name="Text 15"/>
          <p:cNvSpPr/>
          <p:nvPr/>
        </p:nvSpPr>
        <p:spPr>
          <a:xfrm>
            <a:off x="7994094" y="4261366"/>
            <a:ext cx="57798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centralized history</a:t>
            </a:r>
            <a:endParaRPr lang="en-US" sz="1900" dirty="0"/>
          </a:p>
        </p:txBody>
      </p:sp>
      <p:sp>
        <p:nvSpPr>
          <p:cNvPr id="19" name="Shape 16"/>
          <p:cNvSpPr/>
          <p:nvPr/>
        </p:nvSpPr>
        <p:spPr>
          <a:xfrm>
            <a:off x="7623929" y="5285899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37A7E7"/>
          </a:solidFill>
          <a:ln/>
        </p:spPr>
      </p:sp>
      <p:sp>
        <p:nvSpPr>
          <p:cNvPr id="20" name="Text 17"/>
          <p:cNvSpPr/>
          <p:nvPr/>
        </p:nvSpPr>
        <p:spPr>
          <a:xfrm>
            <a:off x="7994094" y="5150168"/>
            <a:ext cx="57798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manpower requirement</a:t>
            </a:r>
            <a:endParaRPr lang="en-US" sz="1900" dirty="0"/>
          </a:p>
        </p:txBody>
      </p:sp>
      <p:sp>
        <p:nvSpPr>
          <p:cNvPr id="21" name="Shape 18"/>
          <p:cNvSpPr/>
          <p:nvPr/>
        </p:nvSpPr>
        <p:spPr>
          <a:xfrm>
            <a:off x="7623929" y="6174700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091231"/>
          </a:solidFill>
          <a:ln/>
        </p:spPr>
      </p:sp>
      <p:sp>
        <p:nvSpPr>
          <p:cNvPr id="22" name="Text 19"/>
          <p:cNvSpPr/>
          <p:nvPr/>
        </p:nvSpPr>
        <p:spPr>
          <a:xfrm>
            <a:off x="7994094" y="6038969"/>
            <a:ext cx="577988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Inefficient fine collection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201579"/>
            <a:ext cx="574000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Solution: RTO Face Scan</a:t>
            </a:r>
            <a:endParaRPr lang="en-US" sz="3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037" y="2120384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30462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Deep Learning Core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864037" y="3537228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face-api.js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TensorFlow to map 128 facial landmarks for precise identification.</a:t>
            </a:r>
            <a:endParaRPr lang="en-US" sz="1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9505" y="2120384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9505" y="30462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Seamless Workflow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469505" y="3537228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Scan Face → Fetch Details → Select Violation → Print/SMS Challan.</a:t>
            </a:r>
            <a:endParaRPr lang="en-US" sz="1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037" y="4821079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64037" y="57469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Field Ready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864037" y="6237923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Works on laptops, tablets, and kiosks. Online &amp; Offline modes.</a:t>
            </a:r>
            <a:endParaRPr lang="en-US" sz="19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9505" y="4821079"/>
            <a:ext cx="617220" cy="617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69505" y="57469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 Driven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7469505" y="6237923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 dashboards for officer performance and violation trends.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69466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694664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17577" y="485180"/>
            <a:ext cx="3136940" cy="392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 Interface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17577" y="1141928"/>
            <a:ext cx="1339524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Login Page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77" y="1622703"/>
            <a:ext cx="13395246" cy="75867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17519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175194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619750" y="524470"/>
            <a:ext cx="339090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 Interface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67583" y="1234440"/>
            <a:ext cx="1329523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 Dashboard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83" y="1754148"/>
            <a:ext cx="13295233" cy="63768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7583" y="8345567"/>
            <a:ext cx="1329523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30473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304734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610701" y="527209"/>
            <a:ext cx="3408878" cy="4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 Interface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49948" y="1029891"/>
            <a:ext cx="213050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Analytics Dashboard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36" y="1583650"/>
            <a:ext cx="13288328" cy="7193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962882" y="1215866"/>
            <a:ext cx="470451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Architecture</a:t>
            </a:r>
            <a:endParaRPr lang="en-US" sz="3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134672"/>
            <a:ext cx="4300776" cy="9875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0853" y="336899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Interface Layer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110853" y="3860006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Camera Feed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110853" y="4341376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E-Challan Form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110853" y="4822746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Analytics UI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812" y="2134672"/>
            <a:ext cx="4300776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11629" y="3368993"/>
            <a:ext cx="299489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 Logic Layer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5411629" y="3860006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Face Recognition Engine (TinyFaceDetector + SSD)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5411629" y="4736425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Violation Logic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5411629" y="5217795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Location Services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5411629" y="5699165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Payment API</a:t>
            </a:r>
            <a:endParaRPr lang="en-US" sz="19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88" y="2134672"/>
            <a:ext cx="4300776" cy="98750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12404" y="336899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Layer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9712404" y="3860006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Driver DB (JSON/SQL)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9712404" y="4341376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Violation &amp; Fine Rules List</a:t>
            </a:r>
            <a:endParaRPr lang="en-US" sz="1900" dirty="0"/>
          </a:p>
        </p:txBody>
      </p:sp>
      <p:sp>
        <p:nvSpPr>
          <p:cNvPr id="20" name="Text 14"/>
          <p:cNvSpPr/>
          <p:nvPr/>
        </p:nvSpPr>
        <p:spPr>
          <a:xfrm>
            <a:off x="9712404" y="4822746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Storage (Offline)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9712404" y="5304115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 Sync (Online)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864037" y="661868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modular, layered architecture ensuring scalability and maintenance.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20640" y="2274332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Stack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864037" y="34399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0296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HTML5 / CSS3: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Modern semantic web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51104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 (ES6+):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Core logic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99241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Glassmorphism UI: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Modern aesthetic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3929" y="34399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Libraries &amp; Tools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623929" y="40296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face-api.js: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Vision AI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623929" y="451104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Chart.js: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Analytics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623929" y="499241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Leaflet.js: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Maps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623929" y="547377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Node.js: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Backend (Prototyped)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2026-01-02T09:05:35Z</dcterms:created>
  <dcterms:modified xsi:type="dcterms:W3CDTF">2026-01-02T09:05:35Z</dcterms:modified>
</cp:coreProperties>
</file>